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8"/>
  </p:notesMasterIdLst>
  <p:sldIdLst>
    <p:sldId id="275" r:id="rId2"/>
    <p:sldId id="258" r:id="rId3"/>
    <p:sldId id="259" r:id="rId4"/>
    <p:sldId id="260" r:id="rId5"/>
    <p:sldId id="261" r:id="rId6"/>
    <p:sldId id="272" r:id="rId7"/>
    <p:sldId id="263" r:id="rId8"/>
    <p:sldId id="264" r:id="rId9"/>
    <p:sldId id="265" r:id="rId10"/>
    <p:sldId id="273" r:id="rId11"/>
    <p:sldId id="267" r:id="rId12"/>
    <p:sldId id="268" r:id="rId13"/>
    <p:sldId id="269" r:id="rId14"/>
    <p:sldId id="274" r:id="rId15"/>
    <p:sldId id="270" r:id="rId16"/>
    <p:sldId id="271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9" d="100"/>
          <a:sy n="79" d="100"/>
        </p:scale>
        <p:origin x="888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1E52BF8-5A34-4E75-9723-78027B67084A}" type="datetimeFigureOut">
              <a:rPr lang="en-US" smtClean="0"/>
              <a:pPr/>
              <a:t>10/25/2016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1A007FE-269E-4927-B481-A2401A5EB02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14270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“</a:t>
            </a:r>
            <a:r>
              <a:rPr lang="en-US" dirty="0" err="1" smtClean="0"/>
              <a:t>Veni</a:t>
            </a:r>
            <a:r>
              <a:rPr lang="en-US" dirty="0" smtClean="0"/>
              <a:t>, </a:t>
            </a:r>
            <a:r>
              <a:rPr lang="en-US" dirty="0" err="1" smtClean="0"/>
              <a:t>Vedi</a:t>
            </a:r>
            <a:r>
              <a:rPr lang="en-US" dirty="0" smtClean="0"/>
              <a:t>,</a:t>
            </a:r>
            <a:r>
              <a:rPr lang="en-US" baseline="0" dirty="0" smtClean="0"/>
              <a:t> </a:t>
            </a:r>
            <a:r>
              <a:rPr lang="en-US" baseline="0" dirty="0" err="1" smtClean="0"/>
              <a:t>Vici</a:t>
            </a:r>
            <a:r>
              <a:rPr lang="en-US" baseline="0" dirty="0" smtClean="0"/>
              <a:t>”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7AA2C5-10F3-40BB-92F8-1F11D9BC7F6E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337300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7AA2C5-10F3-40BB-92F8-1F11D9BC7F6E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813772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7AA2C5-10F3-40BB-92F8-1F11D9BC7F6E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556626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Ironically Caesar falls underneath a statue</a:t>
            </a:r>
            <a:r>
              <a:rPr lang="en-US" baseline="0" dirty="0" smtClean="0"/>
              <a:t> of his rival Pompey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7AA2C5-10F3-40BB-92F8-1F11D9BC7F6E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786595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7AA2C5-10F3-40BB-92F8-1F11D9BC7F6E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454355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“</a:t>
            </a:r>
            <a:r>
              <a:rPr lang="en-US" dirty="0" err="1" smtClean="0"/>
              <a:t>Veni</a:t>
            </a:r>
            <a:r>
              <a:rPr lang="en-US" dirty="0" smtClean="0"/>
              <a:t>, </a:t>
            </a:r>
            <a:r>
              <a:rPr lang="en-US" dirty="0" err="1" smtClean="0"/>
              <a:t>Vedi</a:t>
            </a:r>
            <a:r>
              <a:rPr lang="en-US" dirty="0" smtClean="0"/>
              <a:t>,</a:t>
            </a:r>
            <a:r>
              <a:rPr lang="en-US" baseline="0" dirty="0" smtClean="0"/>
              <a:t> </a:t>
            </a:r>
            <a:r>
              <a:rPr lang="en-US" baseline="0" dirty="0" err="1" smtClean="0"/>
              <a:t>Vici</a:t>
            </a:r>
            <a:r>
              <a:rPr lang="en-US" baseline="0" dirty="0" smtClean="0"/>
              <a:t>”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7AA2C5-10F3-40BB-92F8-1F11D9BC7F6E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282224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7AA2C5-10F3-40BB-92F8-1F11D9BC7F6E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228885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7AA2C5-10F3-40BB-92F8-1F11D9BC7F6E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235315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Left is Julius Caesar, Center is Marcus Crassus,</a:t>
            </a:r>
            <a:r>
              <a:rPr lang="en-US" baseline="0" dirty="0" smtClean="0"/>
              <a:t> Right is Pompey Magnus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7AA2C5-10F3-40BB-92F8-1F11D9BC7F6E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598109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Spartacus’</a:t>
            </a:r>
            <a:r>
              <a:rPr lang="en-US" baseline="0" dirty="0" smtClean="0"/>
              <a:t> slave uprising in 60 BC; The etymology of “</a:t>
            </a:r>
            <a:r>
              <a:rPr lang="en-US" baseline="0" dirty="0" err="1" smtClean="0"/>
              <a:t>magnus</a:t>
            </a:r>
            <a:r>
              <a:rPr lang="en-US" baseline="0" dirty="0" smtClean="0"/>
              <a:t>” in Pompey’s name and connection to Charlemagne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7AA2C5-10F3-40BB-92F8-1F11D9BC7F6E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221261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7AA2C5-10F3-40BB-92F8-1F11D9BC7F6E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118182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7AA2C5-10F3-40BB-92F8-1F11D9BC7F6E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53401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siege defenses at </a:t>
            </a:r>
            <a:r>
              <a:rPr lang="en-US" dirty="0" err="1" smtClean="0"/>
              <a:t>Alesia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7AA2C5-10F3-40BB-92F8-1F11D9BC7F6E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75148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10/25/2016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Rectangle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Rectangle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Rectangle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56" name="Rectangle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Rectangle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Rectangle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Rectangle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10/25/2016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10/25/2016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10/25/2016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Freeform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Freeform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Freeform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Freeform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Freeform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Freeform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Freeform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Freeform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Freeform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Freeform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10/25/2016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10/25/2016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10/25/2016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Rectangle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Rectangle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Rectangle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Rectangle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Rectangle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10/25/2016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10/25/2016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10/25/2016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Straight Connector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grpSp>
        <p:nvGrpSpPr>
          <p:cNvPr id="14" name="Group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Straight Connector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Straight Connector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10/25/2016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Rectangle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Rectangle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Rectangle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8F6BCBE8-30B0-4476-8762-9236B142003A}" type="datetimeFigureOut">
              <a:rPr lang="en-US" smtClean="0"/>
              <a:pPr/>
              <a:t>10/25/2016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history.com/topics/ancient-history/ancient-rome/videos/ancient-rome" TargetMode="Externa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Shadows of the Empire:</a:t>
            </a:r>
            <a:br>
              <a:rPr lang="en-US" dirty="0" smtClean="0"/>
            </a:br>
            <a:r>
              <a:rPr lang="en-US" dirty="0" smtClean="0"/>
              <a:t>Fall of the Republic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517366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b-c-ing-u.com/wp-content/uploads/2014/10/Alesia-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685800"/>
            <a:ext cx="8604605" cy="571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02998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Civil War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524000"/>
            <a:ext cx="8229600" cy="4709160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Caesar’s triumph in Gaul made him extremely popular with the people</a:t>
            </a:r>
          </a:p>
          <a:p>
            <a:pPr lvl="1"/>
            <a:r>
              <a:rPr lang="en-US" dirty="0" smtClean="0"/>
              <a:t>Caused him to be feared by the Senate</a:t>
            </a:r>
          </a:p>
          <a:p>
            <a:pPr lvl="1">
              <a:buNone/>
            </a:pPr>
            <a:endParaRPr lang="en-US" dirty="0" smtClean="0"/>
          </a:p>
          <a:p>
            <a:r>
              <a:rPr lang="en-US" dirty="0" smtClean="0"/>
              <a:t>Crassus dies in 53</a:t>
            </a:r>
          </a:p>
          <a:p>
            <a:pPr lvl="1"/>
            <a:r>
              <a:rPr lang="en-US" u="sng" dirty="0" smtClean="0"/>
              <a:t>The Senate backs Pompey and orders Caesar to give up his command and threatened the tribunes who support him</a:t>
            </a:r>
          </a:p>
          <a:p>
            <a:pPr lvl="1">
              <a:buNone/>
            </a:pPr>
            <a:endParaRPr lang="en-US" dirty="0" smtClean="0"/>
          </a:p>
          <a:p>
            <a:r>
              <a:rPr lang="en-US" u="sng" dirty="0" smtClean="0"/>
              <a:t>Caesar refuses and marches on Rome</a:t>
            </a:r>
          </a:p>
          <a:p>
            <a:pPr lvl="1"/>
            <a:r>
              <a:rPr lang="en-US" dirty="0" smtClean="0"/>
              <a:t>His army crossed the Rubicon River, igniting civil war, and creating the phrase</a:t>
            </a:r>
          </a:p>
          <a:p>
            <a:pPr lvl="1"/>
            <a:r>
              <a:rPr lang="en-US" dirty="0" smtClean="0"/>
              <a:t>Followed the precedent established by Sulla</a:t>
            </a:r>
          </a:p>
          <a:p>
            <a:pPr lvl="1"/>
            <a:r>
              <a:rPr lang="en-US" u="sng" dirty="0" smtClean="0"/>
              <a:t>Claimed to be defending the tribunes: representatives of the people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Caesar’s Victory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Caesar defeated Pompey at Pharsalus, in 48 BC</a:t>
            </a:r>
          </a:p>
          <a:p>
            <a:pPr lvl="1"/>
            <a:r>
              <a:rPr lang="en-US" dirty="0" smtClean="0"/>
              <a:t>Pompey flees to Egypt and is assassinated by agents of Ptolemy and Cleopatra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Caesar returns to Rome and is hailed as dictator in 47 BC</a:t>
            </a:r>
          </a:p>
          <a:p>
            <a:endParaRPr lang="en-US" dirty="0" smtClean="0"/>
          </a:p>
          <a:p>
            <a:r>
              <a:rPr lang="en-US" dirty="0" smtClean="0"/>
              <a:t>Established Julian Calendar, based on the Egyptian Solar Calendar, which lasted 365 days</a:t>
            </a:r>
          </a:p>
          <a:p>
            <a:pPr lvl="1"/>
            <a:r>
              <a:rPr lang="en-US" dirty="0" smtClean="0"/>
              <a:t>Basis of our modern calendar</a:t>
            </a:r>
          </a:p>
          <a:p>
            <a:pPr lvl="1"/>
            <a:r>
              <a:rPr lang="en-US" dirty="0" smtClean="0"/>
              <a:t>Julian Calendar lasts until 1582, when it is replaced by the current Gregorian calendar</a:t>
            </a:r>
          </a:p>
          <a:p>
            <a:pPr lvl="1"/>
            <a:r>
              <a:rPr lang="en-US" dirty="0" smtClean="0"/>
              <a:t>The month of July was named in his honor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 Darkest Day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0999" y="1219200"/>
            <a:ext cx="8767281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Or Happiest Depending on What Side You’re On…</a:t>
            </a:r>
            <a:endParaRPr lang="en-US" dirty="0"/>
          </a:p>
        </p:txBody>
      </p:sp>
      <p:pic>
        <p:nvPicPr>
          <p:cNvPr id="3074" name="Picture 2" descr="http://www.hostelrome.com/wp-content/uploads/2015/03/article-2190324-1499307C000005DC-596_634x49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462" y="1981200"/>
            <a:ext cx="6010275" cy="45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14649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 Ides of March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Several senators feared Caesar’s ambition including Marcus Brutus, a close friend of Caesar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March 15, 44 BC: Assassination Day</a:t>
            </a:r>
          </a:p>
          <a:p>
            <a:pPr lvl="1"/>
            <a:r>
              <a:rPr lang="en-US" dirty="0" smtClean="0"/>
              <a:t>Mark Antony, Caesar’s lieutenant, was warned of the plot the night before but was unable to inform Caesar</a:t>
            </a:r>
          </a:p>
          <a:p>
            <a:pPr lvl="1"/>
            <a:r>
              <a:rPr lang="en-US" dirty="0" smtClean="0"/>
              <a:t>Caesar’s wife </a:t>
            </a:r>
            <a:r>
              <a:rPr lang="en-US" dirty="0" err="1" smtClean="0"/>
              <a:t>Calpurnia</a:t>
            </a:r>
            <a:r>
              <a:rPr lang="en-US" dirty="0" smtClean="0"/>
              <a:t> had a dream of the assassination and warned him not to go to the Forum on Capitoline Hill</a:t>
            </a:r>
          </a:p>
          <a:p>
            <a:pPr lvl="1"/>
            <a:r>
              <a:rPr lang="en-US" dirty="0" smtClean="0"/>
              <a:t>A soothsayer warned Caesar to “beware the ides of March”</a:t>
            </a:r>
          </a:p>
          <a:p>
            <a:pPr lvl="1"/>
            <a:r>
              <a:rPr lang="en-US" dirty="0" smtClean="0"/>
              <a:t>Caesar was stabbed 23 times, only one wound was lethal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Julius Caesar died at 55 years of age</a:t>
            </a:r>
          </a:p>
          <a:p>
            <a:pPr lvl="1"/>
            <a:r>
              <a:rPr lang="en-US" dirty="0" smtClean="0"/>
              <a:t>The average U.S. President is inaugurated at 54</a:t>
            </a:r>
          </a:p>
          <a:p>
            <a:pPr lvl="1"/>
            <a:r>
              <a:rPr lang="en-US" dirty="0" smtClean="0">
                <a:hlinkClick r:id="rId3"/>
              </a:rPr>
              <a:t>Link to: Crossing the Rubicon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mtClean="0"/>
              <a:t>Summarize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 your interactive notebook, at the bottom of your notes page, write a short paragraph about today’s lesson. Write about:</a:t>
            </a:r>
          </a:p>
          <a:p>
            <a:pPr lvl="1"/>
            <a:r>
              <a:rPr lang="en-US" dirty="0"/>
              <a:t>What the main idea of the lesson was</a:t>
            </a:r>
          </a:p>
          <a:p>
            <a:pPr lvl="1"/>
            <a:r>
              <a:rPr lang="en-US" dirty="0"/>
              <a:t>AND what you learned today.</a:t>
            </a:r>
          </a:p>
          <a:p>
            <a:endParaRPr lang="en-US" dirty="0"/>
          </a:p>
          <a:p>
            <a:r>
              <a:rPr lang="en-US" dirty="0"/>
              <a:t>Your summary should be able to explain today’s lesson to someone who was not in class today.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8688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Opening Thought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“</a:t>
            </a:r>
            <a:r>
              <a:rPr lang="en-US" i="1" dirty="0" err="1" smtClean="0"/>
              <a:t>Veni</a:t>
            </a:r>
            <a:r>
              <a:rPr lang="en-US" i="1" dirty="0" smtClean="0"/>
              <a:t>, </a:t>
            </a:r>
            <a:r>
              <a:rPr lang="en-US" i="1" dirty="0" err="1" smtClean="0"/>
              <a:t>Vedi</a:t>
            </a:r>
            <a:r>
              <a:rPr lang="en-US" i="1" dirty="0" smtClean="0"/>
              <a:t>, </a:t>
            </a:r>
            <a:r>
              <a:rPr lang="en-US" i="1" dirty="0" err="1" smtClean="0"/>
              <a:t>Vici</a:t>
            </a:r>
            <a:r>
              <a:rPr lang="en-US" i="1" dirty="0" smtClean="0"/>
              <a:t>: </a:t>
            </a:r>
            <a:r>
              <a:rPr lang="en-US" dirty="0" smtClean="0"/>
              <a:t>I came, I saw, I conquered,” 						           -Julius Caesar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Roman Reformers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Tiberius and Gaius Gracchus (Brothers)</a:t>
            </a:r>
          </a:p>
          <a:p>
            <a:pPr lvl="1"/>
            <a:r>
              <a:rPr lang="en-US" dirty="0" smtClean="0"/>
              <a:t>Attempting to help the landless poor, they took land from the rich and gave to the poor</a:t>
            </a:r>
          </a:p>
          <a:p>
            <a:pPr lvl="1"/>
            <a:r>
              <a:rPr lang="en-US" dirty="0" smtClean="0"/>
              <a:t>They were killed</a:t>
            </a:r>
          </a:p>
          <a:p>
            <a:endParaRPr lang="en-US" dirty="0" smtClean="0"/>
          </a:p>
          <a:p>
            <a:r>
              <a:rPr lang="en-US" dirty="0" smtClean="0"/>
              <a:t>Marius (General)</a:t>
            </a:r>
          </a:p>
          <a:p>
            <a:pPr lvl="1"/>
            <a:r>
              <a:rPr lang="en-US" dirty="0" smtClean="0"/>
              <a:t>Promised soldiers land in exchange for loyalty to him and not the state</a:t>
            </a:r>
          </a:p>
          <a:p>
            <a:pPr lvl="1"/>
            <a:r>
              <a:rPr lang="en-US" dirty="0" smtClean="0"/>
              <a:t>Turned the legions into a professional army</a:t>
            </a:r>
          </a:p>
          <a:p>
            <a:pPr lvl="1"/>
            <a:r>
              <a:rPr lang="en-US" dirty="0" smtClean="0"/>
              <a:t>One of his lieutenants, </a:t>
            </a:r>
            <a:r>
              <a:rPr lang="en-US" dirty="0" err="1" smtClean="0"/>
              <a:t>Lucius</a:t>
            </a:r>
            <a:r>
              <a:rPr lang="en-US" dirty="0" smtClean="0"/>
              <a:t> Sulla, went further…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 Dictatorship of Sulla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90800" y="1295400"/>
            <a:ext cx="3657600" cy="55748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 Dictatorship of Sulla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81 BC: General Sulla lost his command in Asia Minor and marched on Rome</a:t>
            </a:r>
          </a:p>
          <a:p>
            <a:pPr lvl="1"/>
            <a:r>
              <a:rPr lang="en-US" dirty="0" smtClean="0"/>
              <a:t>Sulla institutes a reign of terror and seizes Rome itself</a:t>
            </a:r>
          </a:p>
          <a:p>
            <a:pPr lvl="1">
              <a:buNone/>
            </a:pPr>
            <a:endParaRPr lang="en-US" dirty="0" smtClean="0"/>
          </a:p>
          <a:p>
            <a:r>
              <a:rPr lang="en-US" u="sng" dirty="0" smtClean="0"/>
              <a:t>Sulla gave power to the Senate, eliminated popular assemblies, and then abdicates – gave up his power</a:t>
            </a:r>
          </a:p>
          <a:p>
            <a:pPr lvl="1"/>
            <a:r>
              <a:rPr lang="en-US" dirty="0" smtClean="0"/>
              <a:t>After causing complete mayhem, he just leaves and goes home!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Sulla believed that he was creating a firm foundation for the republic</a:t>
            </a:r>
          </a:p>
          <a:p>
            <a:pPr lvl="1"/>
            <a:r>
              <a:rPr lang="en-US" u="sng" dirty="0" smtClean="0"/>
              <a:t>Actually established precedent that destroyed the republic</a:t>
            </a:r>
            <a:endParaRPr lang="en-US" u="sng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 First Triumvirate</a:t>
            </a:r>
            <a:endParaRPr lang="en-US" dirty="0"/>
          </a:p>
        </p:txBody>
      </p:sp>
      <p:pic>
        <p:nvPicPr>
          <p:cNvPr id="1026" name="Picture 2" descr="https://upload.wikimedia.org/wikipedia/en/b/bd/Caesar_rom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1" y="1426464"/>
            <a:ext cx="3886200" cy="24269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vignette2.wikia.nocookie.net/hbo-rome/images/e/e7/Pompeyprofile.jpg/revision/latest/scale-to-width-down/2000?cb=2013052402594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2863" y="1413154"/>
            <a:ext cx="3810000" cy="2432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vignette4.wikia.nocookie.net/spartacus/images/3/32/Marcus_Crassus.png/revision/latest?cb=2013050301331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9400" y="3930043"/>
            <a:ext cx="4012544" cy="29279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06172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Three Kings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Julius Caesar: Famous for his war against </a:t>
            </a:r>
            <a:r>
              <a:rPr lang="en-US" dirty="0" err="1" smtClean="0"/>
              <a:t>Vercingetorix</a:t>
            </a:r>
            <a:r>
              <a:rPr lang="en-US" dirty="0" smtClean="0"/>
              <a:t> and conquering Gaul</a:t>
            </a:r>
          </a:p>
          <a:p>
            <a:pPr>
              <a:buNone/>
            </a:pPr>
            <a:endParaRPr lang="en-US" u="sng" dirty="0" smtClean="0"/>
          </a:p>
          <a:p>
            <a:r>
              <a:rPr lang="en-US" dirty="0" smtClean="0"/>
              <a:t>Marcus Crassus: The richest man in Rome</a:t>
            </a:r>
          </a:p>
          <a:p>
            <a:pPr lvl="1"/>
            <a:r>
              <a:rPr lang="en-US" dirty="0" smtClean="0"/>
              <a:t>Fought Spartacus</a:t>
            </a:r>
          </a:p>
          <a:p>
            <a:pPr lvl="1"/>
            <a:r>
              <a:rPr lang="en-US" dirty="0" smtClean="0"/>
              <a:t>Ordered the crucifixion of 6000 men along the Appian Way</a:t>
            </a:r>
          </a:p>
          <a:p>
            <a:pPr lvl="1">
              <a:buNone/>
            </a:pPr>
            <a:endParaRPr lang="en-US" dirty="0" smtClean="0"/>
          </a:p>
          <a:p>
            <a:r>
              <a:rPr lang="en-US" dirty="0" smtClean="0"/>
              <a:t>Pompey Magnus: Commander of Spain and conqueror of Jerusalem</a:t>
            </a:r>
          </a:p>
          <a:p>
            <a:pPr lvl="1"/>
            <a:r>
              <a:rPr lang="en-US" dirty="0" smtClean="0"/>
              <a:t>Lieutenant of Sulla</a:t>
            </a:r>
          </a:p>
          <a:p>
            <a:pPr lvl="1"/>
            <a:r>
              <a:rPr lang="en-US" dirty="0" smtClean="0"/>
              <a:t>Established </a:t>
            </a:r>
            <a:r>
              <a:rPr lang="en-US" dirty="0" err="1" smtClean="0"/>
              <a:t>Herodean</a:t>
            </a:r>
            <a:r>
              <a:rPr lang="en-US" dirty="0" smtClean="0"/>
              <a:t> Dynasty recorded in the Bible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Caesar: Tactician and Politician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Caesar: Tactician</a:t>
            </a:r>
          </a:p>
          <a:p>
            <a:pPr lvl="1"/>
            <a:r>
              <a:rPr lang="en-US" dirty="0" smtClean="0"/>
              <a:t>Considered one of the greatest military minds in history along with Alexander the Great, Hannibal </a:t>
            </a:r>
            <a:r>
              <a:rPr lang="en-US" dirty="0" err="1" smtClean="0"/>
              <a:t>Barca</a:t>
            </a:r>
            <a:r>
              <a:rPr lang="en-US" dirty="0" smtClean="0"/>
              <a:t>, and Napoleon</a:t>
            </a:r>
          </a:p>
          <a:p>
            <a:pPr lvl="1"/>
            <a:r>
              <a:rPr lang="en-US" dirty="0" smtClean="0"/>
              <a:t>Routinely defeated superior armies</a:t>
            </a:r>
          </a:p>
          <a:p>
            <a:pPr lvl="1"/>
            <a:r>
              <a:rPr lang="en-US" dirty="0" smtClean="0"/>
              <a:t>Used engineering and geography to win battles</a:t>
            </a:r>
          </a:p>
          <a:p>
            <a:pPr lvl="1">
              <a:buNone/>
            </a:pPr>
            <a:endParaRPr lang="en-US" dirty="0" smtClean="0"/>
          </a:p>
          <a:p>
            <a:r>
              <a:rPr lang="en-US" dirty="0" smtClean="0"/>
              <a:t>Caesar: Politician</a:t>
            </a:r>
          </a:p>
          <a:p>
            <a:pPr lvl="1"/>
            <a:r>
              <a:rPr lang="en-US" dirty="0" smtClean="0"/>
              <a:t>Wrote his own biography and military records</a:t>
            </a:r>
          </a:p>
          <a:p>
            <a:pPr lvl="1"/>
            <a:r>
              <a:rPr lang="en-US" dirty="0" smtClean="0"/>
              <a:t>Once claimed he defeated 430,000 enemies with less than 5000 soldiers and did not lose a single soldier</a:t>
            </a:r>
          </a:p>
          <a:p>
            <a:pPr lvl="1"/>
            <a:r>
              <a:rPr lang="en-US" dirty="0" smtClean="0"/>
              <a:t>Caesar’s accounts made him very popular with the people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 Battle of </a:t>
            </a:r>
            <a:r>
              <a:rPr lang="en-US" dirty="0" err="1" smtClean="0"/>
              <a:t>Alesia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The Gallic War: September, 52 BC</a:t>
            </a:r>
          </a:p>
          <a:p>
            <a:pPr lvl="1"/>
            <a:r>
              <a:rPr lang="en-US" dirty="0" err="1" smtClean="0"/>
              <a:t>Vercingetorix</a:t>
            </a:r>
            <a:r>
              <a:rPr lang="en-US" dirty="0" smtClean="0"/>
              <a:t> has Caesar on the run through guerrilla tactics</a:t>
            </a:r>
          </a:p>
          <a:p>
            <a:pPr lvl="1"/>
            <a:r>
              <a:rPr lang="en-US" dirty="0" smtClean="0"/>
              <a:t>Withdraws to </a:t>
            </a:r>
            <a:r>
              <a:rPr lang="en-US" dirty="0" err="1" smtClean="0"/>
              <a:t>Alesia</a:t>
            </a:r>
            <a:endParaRPr lang="en-US" dirty="0" smtClean="0"/>
          </a:p>
          <a:p>
            <a:pPr lvl="1"/>
            <a:r>
              <a:rPr lang="en-US" dirty="0" smtClean="0"/>
              <a:t>Caesar’s army numbers 40,000</a:t>
            </a:r>
          </a:p>
          <a:p>
            <a:pPr lvl="1"/>
            <a:r>
              <a:rPr lang="en-US" dirty="0" err="1" smtClean="0"/>
              <a:t>Vercingetorix’s</a:t>
            </a:r>
            <a:r>
              <a:rPr lang="en-US" dirty="0" smtClean="0"/>
              <a:t> army numbers 330,000</a:t>
            </a:r>
          </a:p>
          <a:p>
            <a:pPr lvl="2"/>
            <a:r>
              <a:rPr lang="en-US" dirty="0" smtClean="0"/>
              <a:t>Stations 80,000 in </a:t>
            </a:r>
            <a:r>
              <a:rPr lang="en-US" dirty="0" err="1" smtClean="0"/>
              <a:t>Alesia</a:t>
            </a:r>
            <a:endParaRPr lang="en-US" dirty="0" smtClean="0"/>
          </a:p>
          <a:p>
            <a:pPr lvl="2"/>
            <a:r>
              <a:rPr lang="en-US" dirty="0" smtClean="0"/>
              <a:t>250,000 in relief forces outside the city</a:t>
            </a:r>
          </a:p>
          <a:p>
            <a:r>
              <a:rPr lang="en-US" dirty="0" smtClean="0"/>
              <a:t>Caesar excels at siege warfare and cements his legacy as a great military commander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Default Theme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Metro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</Template>
  <TotalTime>4769</TotalTime>
  <Words>782</Words>
  <Application>Microsoft Office PowerPoint</Application>
  <PresentationFormat>On-screen Show (4:3)</PresentationFormat>
  <Paragraphs>113</Paragraphs>
  <Slides>16</Slides>
  <Notes>13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3" baseType="lpstr">
      <vt:lpstr>Calibri</vt:lpstr>
      <vt:lpstr>Consolas</vt:lpstr>
      <vt:lpstr>Corbel</vt:lpstr>
      <vt:lpstr>Wingdings</vt:lpstr>
      <vt:lpstr>Wingdings 2</vt:lpstr>
      <vt:lpstr>Wingdings 3</vt:lpstr>
      <vt:lpstr>Default Theme</vt:lpstr>
      <vt:lpstr>Shadows of the Empire: Fall of the Republic</vt:lpstr>
      <vt:lpstr>Opening Thought</vt:lpstr>
      <vt:lpstr>Roman Reformers</vt:lpstr>
      <vt:lpstr>The Dictatorship of Sulla</vt:lpstr>
      <vt:lpstr>The Dictatorship of Sulla</vt:lpstr>
      <vt:lpstr>The First Triumvirate</vt:lpstr>
      <vt:lpstr>Three Kings</vt:lpstr>
      <vt:lpstr>Caesar: Tactician and Politician</vt:lpstr>
      <vt:lpstr>The Battle of Alesia</vt:lpstr>
      <vt:lpstr>PowerPoint Presentation</vt:lpstr>
      <vt:lpstr>Civil War</vt:lpstr>
      <vt:lpstr>Caesar’s Victory</vt:lpstr>
      <vt:lpstr>The Darkest Day</vt:lpstr>
      <vt:lpstr>Or Happiest Depending on What Side You’re On…</vt:lpstr>
      <vt:lpstr>The Ides of March</vt:lpstr>
      <vt:lpstr>Summarize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Lawrence Ashley Staten</dc:creator>
  <cp:lastModifiedBy>Lawrence Staten</cp:lastModifiedBy>
  <cp:revision>22</cp:revision>
  <dcterms:created xsi:type="dcterms:W3CDTF">2011-09-27T13:34:15Z</dcterms:created>
  <dcterms:modified xsi:type="dcterms:W3CDTF">2016-10-27T03:51:52Z</dcterms:modified>
</cp:coreProperties>
</file>